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4660"/>
  </p:normalViewPr>
  <p:slideViewPr>
    <p:cSldViewPr snapToGrid="0">
      <p:cViewPr varScale="1">
        <p:scale>
          <a:sx n="68" d="100"/>
          <a:sy n="68"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0E79EA-1982-4432-A2E5-B5A6416FC57D}" type="datetimeFigureOut">
              <a:rPr lang="en-GB" smtClean="0"/>
              <a:t>06/08/2020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BDBAC8-A2AF-4A18-A569-D5D65F3164AB}" type="slidenum">
              <a:rPr lang="en-GB" smtClean="0"/>
              <a:t>‹#›</a:t>
            </a:fld>
            <a:endParaRPr lang="en-GB"/>
          </a:p>
        </p:txBody>
      </p:sp>
    </p:spTree>
    <p:extLst>
      <p:ext uri="{BB962C8B-B14F-4D97-AF65-F5344CB8AC3E}">
        <p14:creationId xmlns:p14="http://schemas.microsoft.com/office/powerpoint/2010/main" val="2927089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DBDBAC8-A2AF-4A18-A569-D5D65F3164AB}" type="slidenum">
              <a:rPr lang="en-GB" smtClean="0"/>
              <a:t>8</a:t>
            </a:fld>
            <a:endParaRPr lang="en-GB"/>
          </a:p>
        </p:txBody>
      </p:sp>
    </p:spTree>
    <p:extLst>
      <p:ext uri="{BB962C8B-B14F-4D97-AF65-F5344CB8AC3E}">
        <p14:creationId xmlns:p14="http://schemas.microsoft.com/office/powerpoint/2010/main" val="10078620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dirty="0"/>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8/6/2020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8/6/2020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65819-18F7-48FB-A6ED-DF25123A3F78}"/>
              </a:ext>
            </a:extLst>
          </p:cNvPr>
          <p:cNvSpPr>
            <a:spLocks noGrp="1"/>
          </p:cNvSpPr>
          <p:nvPr>
            <p:ph type="ctrTitle"/>
          </p:nvPr>
        </p:nvSpPr>
        <p:spPr>
          <a:xfrm>
            <a:off x="2688165" y="1702317"/>
            <a:ext cx="6815669" cy="2813411"/>
          </a:xfrm>
        </p:spPr>
        <p:style>
          <a:lnRef idx="1">
            <a:schemeClr val="dk1"/>
          </a:lnRef>
          <a:fillRef idx="2">
            <a:schemeClr val="dk1"/>
          </a:fillRef>
          <a:effectRef idx="1">
            <a:schemeClr val="dk1"/>
          </a:effectRef>
          <a:fontRef idx="minor">
            <a:schemeClr val="dk1"/>
          </a:fontRef>
        </p:style>
        <p:txBody>
          <a:bodyPr/>
          <a:lstStyle/>
          <a:p>
            <a:r>
              <a:rPr lang="en-GB" dirty="0"/>
              <a:t>SUNNSHINE INNS LIMITED</a:t>
            </a:r>
          </a:p>
        </p:txBody>
      </p:sp>
    </p:spTree>
    <p:extLst>
      <p:ext uri="{BB962C8B-B14F-4D97-AF65-F5344CB8AC3E}">
        <p14:creationId xmlns:p14="http://schemas.microsoft.com/office/powerpoint/2010/main" val="6669261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C97F0-24E9-48DC-97BE-0E825FFC1A0C}"/>
              </a:ext>
            </a:extLst>
          </p:cNvPr>
          <p:cNvSpPr>
            <a:spLocks noGrp="1"/>
          </p:cNvSpPr>
          <p:nvPr>
            <p:ph type="title"/>
          </p:nvPr>
        </p:nvSpPr>
        <p:spPr/>
        <p:style>
          <a:lnRef idx="3">
            <a:schemeClr val="lt1"/>
          </a:lnRef>
          <a:fillRef idx="1">
            <a:schemeClr val="accent1"/>
          </a:fillRef>
          <a:effectRef idx="1">
            <a:schemeClr val="accent1"/>
          </a:effectRef>
          <a:fontRef idx="minor">
            <a:schemeClr val="lt1"/>
          </a:fontRef>
        </p:style>
        <p:txBody>
          <a:bodyPr/>
          <a:lstStyle/>
          <a:p>
            <a:r>
              <a:rPr lang="en-GB" dirty="0"/>
              <a:t>Company’s Executive Summery</a:t>
            </a:r>
          </a:p>
        </p:txBody>
      </p:sp>
      <p:sp>
        <p:nvSpPr>
          <p:cNvPr id="3" name="Content Placeholder 2">
            <a:extLst>
              <a:ext uri="{FF2B5EF4-FFF2-40B4-BE49-F238E27FC236}">
                <a16:creationId xmlns:a16="http://schemas.microsoft.com/office/drawing/2014/main" id="{B735A123-95E5-4B4B-8C9B-B966A5A92CDF}"/>
              </a:ext>
            </a:extLst>
          </p:cNvPr>
          <p:cNvSpPr>
            <a:spLocks noGrp="1"/>
          </p:cNvSpPr>
          <p:nvPr>
            <p:ph idx="1"/>
          </p:nvPr>
        </p:nvSpPr>
        <p:spPr>
          <a:xfrm>
            <a:off x="1295401" y="2556931"/>
            <a:ext cx="9601196" cy="3605329"/>
          </a:xfrm>
        </p:spPr>
        <p:style>
          <a:lnRef idx="1">
            <a:schemeClr val="accent3"/>
          </a:lnRef>
          <a:fillRef idx="3">
            <a:schemeClr val="accent3"/>
          </a:fillRef>
          <a:effectRef idx="2">
            <a:schemeClr val="accent3"/>
          </a:effectRef>
          <a:fontRef idx="minor">
            <a:schemeClr val="lt1"/>
          </a:fontRef>
        </p:style>
        <p:txBody>
          <a:bodyPr>
            <a:noAutofit/>
          </a:bodyPr>
          <a:lstStyle/>
          <a:p>
            <a:pPr>
              <a:buFont typeface="Wingdings" panose="05000000000000000000" pitchFamily="2" charset="2"/>
              <a:buChar char="Ø"/>
            </a:pPr>
            <a:r>
              <a:rPr lang="en-GB" sz="2800" dirty="0">
                <a:effectLst/>
                <a:latin typeface="Times New Roman" panose="02020603050405020304" pitchFamily="18" charset="0"/>
                <a:ea typeface="Times New Roman" panose="02020603050405020304" pitchFamily="18" charset="0"/>
              </a:rPr>
              <a:t>Sunshine Inns Limited (SI) has been Operating family hotels throughout the United </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Kingdom for more than 40 years</a:t>
            </a:r>
          </a:p>
          <a:p>
            <a:pPr>
              <a:lnSpc>
                <a:spcPct val="107000"/>
              </a:lnSpc>
              <a:spcAft>
                <a:spcPts val="800"/>
              </a:spcAft>
              <a:buFont typeface="Wingdings" panose="05000000000000000000" pitchFamily="2" charset="2"/>
              <a:buChar char="Ø"/>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It is a family run business, passed down from one generation to the</a:t>
            </a:r>
            <a:r>
              <a:rPr lang="en-GB" sz="2800" dirty="0">
                <a:latin typeface="Calibri" panose="020F0502020204030204" pitchFamily="34" charset="0"/>
                <a:ea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ea typeface="Times New Roman" panose="02020603050405020304" pitchFamily="18" charset="0"/>
                <a:cs typeface="Times New Roman" panose="02020603050405020304" pitchFamily="18" charset="0"/>
              </a:rPr>
              <a:t>n</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ext</a:t>
            </a:r>
          </a:p>
          <a:p>
            <a:pPr>
              <a:lnSpc>
                <a:spcPct val="107000"/>
              </a:lnSpc>
              <a:spcAft>
                <a:spcPts val="800"/>
              </a:spcAft>
              <a:buFont typeface="Wingdings" panose="05000000000000000000" pitchFamily="2" charset="2"/>
              <a:buChar char="Ø"/>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The company owns and operates approximately 40 Hotels throughout the UK that are located</a:t>
            </a:r>
            <a:r>
              <a:rPr lang="en-GB" sz="2800" dirty="0">
                <a:latin typeface="Calibri" panose="020F0502020204030204" pitchFamily="34" charset="0"/>
                <a:ea typeface="Times New Roman" panose="02020603050405020304" pitchFamily="18" charset="0"/>
                <a:cs typeface="Times New Roman" panose="02020603050405020304" pitchFamily="18" charset="0"/>
              </a:rPr>
              <a:t> </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in some of Britain’s most popular cities, near beaches and areas</a:t>
            </a:r>
            <a:r>
              <a:rPr lang="en-GB" sz="2800" dirty="0">
                <a:latin typeface="Calibri" panose="020F0502020204030204" pitchFamily="34" charset="0"/>
                <a:ea typeface="Times New Roman" panose="02020603050405020304" pitchFamily="18" charset="0"/>
                <a:cs typeface="Times New Roman" panose="02020603050405020304" pitchFamily="18" charset="0"/>
              </a:rPr>
              <a:t> </a:t>
            </a: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of natural beauty</a:t>
            </a:r>
          </a:p>
          <a:p>
            <a:pPr marL="0" indent="0">
              <a:lnSpc>
                <a:spcPct val="107000"/>
              </a:lnSpc>
              <a:spcAft>
                <a:spcPts val="800"/>
              </a:spcAft>
              <a:buNone/>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7000"/>
              </a:lnSpc>
              <a:spcAft>
                <a:spcPts val="800"/>
              </a:spcAft>
              <a:buNone/>
            </a:pPr>
            <a:endParaRPr lang="en-GB" sz="2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7000"/>
              </a:lnSpc>
              <a:spcAft>
                <a:spcPts val="800"/>
              </a:spcAft>
              <a:buNone/>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800" dirty="0"/>
          </a:p>
        </p:txBody>
      </p:sp>
    </p:spTree>
    <p:extLst>
      <p:ext uri="{BB962C8B-B14F-4D97-AF65-F5344CB8AC3E}">
        <p14:creationId xmlns:p14="http://schemas.microsoft.com/office/powerpoint/2010/main" val="3503663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981C8-37ED-4FE3-A88B-7452AC668DBF}"/>
              </a:ext>
            </a:extLst>
          </p:cNvPr>
          <p:cNvSpPr>
            <a:spLocks noGrp="1"/>
          </p:cNvSpPr>
          <p:nvPr>
            <p:ph type="title"/>
          </p:nvPr>
        </p:nvSpPr>
        <p:spPr>
          <a:xfrm>
            <a:off x="1295402" y="968879"/>
            <a:ext cx="9601196" cy="1151469"/>
          </a:xfrm>
        </p:spPr>
        <p:style>
          <a:lnRef idx="2">
            <a:schemeClr val="accent1">
              <a:shade val="50000"/>
            </a:schemeClr>
          </a:lnRef>
          <a:fillRef idx="1">
            <a:schemeClr val="accent1"/>
          </a:fillRef>
          <a:effectRef idx="0">
            <a:schemeClr val="accent1"/>
          </a:effectRef>
          <a:fontRef idx="minor">
            <a:schemeClr val="lt1"/>
          </a:fontRef>
        </p:style>
        <p:txBody>
          <a:bodyPr/>
          <a:lstStyle/>
          <a:p>
            <a:r>
              <a:rPr lang="en-GB" dirty="0"/>
              <a:t>Company’s Executive Summary</a:t>
            </a:r>
          </a:p>
        </p:txBody>
      </p:sp>
      <p:sp>
        <p:nvSpPr>
          <p:cNvPr id="3" name="Content Placeholder 2">
            <a:extLst>
              <a:ext uri="{FF2B5EF4-FFF2-40B4-BE49-F238E27FC236}">
                <a16:creationId xmlns:a16="http://schemas.microsoft.com/office/drawing/2014/main" id="{B2129ABF-0C80-4745-A635-272377726641}"/>
              </a:ext>
            </a:extLst>
          </p:cNvPr>
          <p:cNvSpPr>
            <a:spLocks noGrp="1"/>
          </p:cNvSpPr>
          <p:nvPr>
            <p:ph idx="1"/>
          </p:nvPr>
        </p:nvSpPr>
        <p:spPr>
          <a:xfrm>
            <a:off x="1295401" y="2451652"/>
            <a:ext cx="9601196" cy="4505739"/>
          </a:xfrm>
        </p:spPr>
        <p:style>
          <a:lnRef idx="1">
            <a:schemeClr val="accent3"/>
          </a:lnRef>
          <a:fillRef idx="3">
            <a:schemeClr val="accent3"/>
          </a:fillRef>
          <a:effectRef idx="2">
            <a:schemeClr val="accent3"/>
          </a:effectRef>
          <a:fontRef idx="minor">
            <a:schemeClr val="lt1"/>
          </a:fontRef>
        </p:style>
        <p:txBody>
          <a:bodyPr>
            <a:noAutofit/>
          </a:bodyPr>
          <a:lstStyle/>
          <a:p>
            <a:pPr>
              <a:lnSpc>
                <a:spcPct val="107000"/>
              </a:lnSpc>
              <a:spcAft>
                <a:spcPts val="800"/>
              </a:spcAft>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The hotel has two divisions : “City "and “Country". City offers ‘no frills’, basic but comfortable rooms with a focus on trendy and inclusive communal spaces with artisanal coffee and home-cooked food served at reasonable prices targeted at budget travellers in busy urban areas</a:t>
            </a:r>
          </a:p>
          <a:p>
            <a:pPr>
              <a:lnSpc>
                <a:spcPct val="107000"/>
              </a:lnSpc>
              <a:spcAft>
                <a:spcPts val="800"/>
              </a:spcAft>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Country hotels are located in areas of natural beauty and offer mid -priced rooms aimed at families and holidaymakers, with some hotels including a buffet restaurant, which are seldom used other</a:t>
            </a:r>
            <a:r>
              <a:rPr lang="en-GB" dirty="0">
                <a:latin typeface="Calibri" panose="020F0502020204030204" pitchFamily="34" charset="0"/>
                <a:ea typeface="Times New Roman" panose="02020603050405020304" pitchFamily="18" charset="0"/>
                <a:cs typeface="Times New Roman" panose="02020603050405020304" pitchFamily="18" charset="0"/>
              </a:rPr>
              <a:t> </a:t>
            </a: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than for inclusive breakfast</a:t>
            </a:r>
          </a:p>
          <a:p>
            <a:pPr>
              <a:lnSpc>
                <a:spcPct val="107000"/>
              </a:lnSpc>
              <a:spcAft>
                <a:spcPts val="800"/>
              </a:spcAft>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Some sites that are outside of the city also offer swimming facilities, gyms and entertainment</a:t>
            </a:r>
            <a:r>
              <a:rPr lang="en-GB" dirty="0">
                <a:latin typeface="Calibri" panose="020F0502020204030204" pitchFamily="34" charset="0"/>
                <a:ea typeface="Times New Roman" panose="02020603050405020304" pitchFamily="18" charset="0"/>
                <a:cs typeface="Times New Roman" panose="02020603050405020304" pitchFamily="18" charset="0"/>
              </a:rPr>
              <a:t> </a:t>
            </a: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for holidaymakers</a:t>
            </a:r>
          </a:p>
          <a:p>
            <a:pPr marL="0" indent="0">
              <a:lnSpc>
                <a:spcPct val="107000"/>
              </a:lnSpc>
              <a:spcAft>
                <a:spcPts val="800"/>
              </a:spcAft>
              <a:buNone/>
            </a:pPr>
            <a:endParaRPr lang="en-GB" dirty="0">
              <a:effectLst/>
              <a:latin typeface="Times New Roman" panose="02020603050405020304" pitchFamily="18" charset="0"/>
              <a:ea typeface="Times New Roman" panose="02020603050405020304" pitchFamily="18" charset="0"/>
            </a:endParaRPr>
          </a:p>
          <a:p>
            <a:pPr>
              <a:lnSpc>
                <a:spcPct val="107000"/>
              </a:lnSpc>
              <a:spcAft>
                <a:spcPts val="800"/>
              </a:spcAft>
              <a:buFont typeface="Wingdings" panose="05000000000000000000" pitchFamily="2" charset="2"/>
              <a:buChar char="Ø"/>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79494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775BD-4DDF-408C-8CCF-9F5CFCC461E0}"/>
              </a:ext>
            </a:extLst>
          </p:cNvPr>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r>
              <a:rPr lang="en-GB" dirty="0"/>
              <a:t>SI’s Growth Journey  </a:t>
            </a:r>
          </a:p>
        </p:txBody>
      </p:sp>
      <p:sp>
        <p:nvSpPr>
          <p:cNvPr id="3" name="Content Placeholder 2">
            <a:extLst>
              <a:ext uri="{FF2B5EF4-FFF2-40B4-BE49-F238E27FC236}">
                <a16:creationId xmlns:a16="http://schemas.microsoft.com/office/drawing/2014/main" id="{4CD2B649-E858-4B92-A5EB-75C6A91FD4BF}"/>
              </a:ext>
            </a:extLst>
          </p:cNvPr>
          <p:cNvSpPr>
            <a:spLocks noGrp="1"/>
          </p:cNvSpPr>
          <p:nvPr>
            <p:ph idx="1"/>
          </p:nvPr>
        </p:nvSpPr>
        <p:spPr>
          <a:xfrm>
            <a:off x="1295402" y="2451652"/>
            <a:ext cx="9601196" cy="3829878"/>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pPr>
              <a:lnSpc>
                <a:spcPct val="107000"/>
              </a:lnSpc>
              <a:spcAft>
                <a:spcPts val="800"/>
              </a:spcAft>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rPr>
              <a:t>From 2015 to now, SI has experienced significant growth in their City hotels, seeing double digit growth in that period</a:t>
            </a:r>
          </a:p>
          <a:p>
            <a:pPr>
              <a:lnSpc>
                <a:spcPct val="107000"/>
              </a:lnSpc>
              <a:spcAft>
                <a:spcPts val="800"/>
              </a:spcAft>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rPr>
              <a:t>However, in the same period, drop in turnover and lower profits were identified in the Country locations</a:t>
            </a:r>
            <a:endParaRPr lang="en-GB"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800"/>
              </a:spcAft>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The impact of the EU Referendum and the resultant reduction in the value of the pound</a:t>
            </a:r>
            <a:r>
              <a:rPr lang="en-GB" dirty="0">
                <a:latin typeface="Calibri" panose="020F0502020204030204" pitchFamily="34" charset="0"/>
                <a:ea typeface="Times New Roman" panose="02020603050405020304" pitchFamily="18" charset="0"/>
                <a:cs typeface="Times New Roman" panose="02020603050405020304" pitchFamily="18" charset="0"/>
              </a:rPr>
              <a:t> </a:t>
            </a: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was expected to increase the number of tourists coming to the United Kingdom  across the board and increase the number of staycations, however such an</a:t>
            </a:r>
            <a:r>
              <a:rPr lang="en-GB" dirty="0">
                <a:latin typeface="Calibri" panose="020F0502020204030204" pitchFamily="34" charset="0"/>
                <a:ea typeface="Times New Roman" panose="02020603050405020304" pitchFamily="18" charset="0"/>
                <a:cs typeface="Times New Roman" panose="02020603050405020304" pitchFamily="18" charset="0"/>
              </a:rPr>
              <a:t> </a:t>
            </a: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effect has not been consistent across the business</a:t>
            </a:r>
          </a:p>
          <a:p>
            <a:pPr>
              <a:lnSpc>
                <a:spcPct val="107000"/>
              </a:lnSpc>
              <a:spcAft>
                <a:spcPts val="800"/>
              </a:spcAft>
              <a:buFont typeface="Wingdings" panose="05000000000000000000" pitchFamily="2" charset="2"/>
              <a:buChar char="Ø"/>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6963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78042-9951-4BAE-82D4-26154790B349}"/>
              </a:ext>
            </a:extLst>
          </p:cNvPr>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r>
              <a:rPr lang="en-GB" dirty="0"/>
              <a:t>SI’s Growth Journey</a:t>
            </a:r>
          </a:p>
        </p:txBody>
      </p:sp>
      <p:sp>
        <p:nvSpPr>
          <p:cNvPr id="3" name="Content Placeholder 2">
            <a:extLst>
              <a:ext uri="{FF2B5EF4-FFF2-40B4-BE49-F238E27FC236}">
                <a16:creationId xmlns:a16="http://schemas.microsoft.com/office/drawing/2014/main" id="{42151AA2-E838-4DBF-B39D-4BA6ED160182}"/>
              </a:ext>
            </a:extLst>
          </p:cNvPr>
          <p:cNvSpPr>
            <a:spLocks noGrp="1"/>
          </p:cNvSpPr>
          <p:nvPr>
            <p:ph idx="1"/>
          </p:nvPr>
        </p:nvSpPr>
        <p:spPr/>
        <p:style>
          <a:lnRef idx="3">
            <a:schemeClr val="lt1"/>
          </a:lnRef>
          <a:fillRef idx="1">
            <a:schemeClr val="accent2"/>
          </a:fillRef>
          <a:effectRef idx="1">
            <a:schemeClr val="accent2"/>
          </a:effectRef>
          <a:fontRef idx="minor">
            <a:schemeClr val="lt1"/>
          </a:fontRef>
        </p:style>
        <p:txBody>
          <a:bodyPr/>
          <a:lstStyle/>
          <a:p>
            <a:pPr>
              <a:lnSpc>
                <a:spcPct val="107000"/>
              </a:lnSpc>
              <a:spcAft>
                <a:spcPts val="800"/>
              </a:spcAft>
              <a:buFont typeface="Wingdings" panose="05000000000000000000" pitchFamily="2" charset="2"/>
              <a:buChar char="Ø"/>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The growth within the City division has propelled the company forward and as a whole they have seen respectable growth year on year</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Font typeface="Wingdings" panose="05000000000000000000" pitchFamily="2" charset="2"/>
              <a:buChar char="Ø"/>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The company is still currently classified as a ‘small’ and does not currently meet the requirements for an audit</a:t>
            </a: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490023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B3762-5576-4C42-9ECF-E419659A5106}"/>
              </a:ext>
            </a:extLst>
          </p:cNvPr>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a:t>SI’s Core Leadership Overview </a:t>
            </a:r>
          </a:p>
        </p:txBody>
      </p:sp>
      <p:sp>
        <p:nvSpPr>
          <p:cNvPr id="3" name="Content Placeholder 2">
            <a:extLst>
              <a:ext uri="{FF2B5EF4-FFF2-40B4-BE49-F238E27FC236}">
                <a16:creationId xmlns:a16="http://schemas.microsoft.com/office/drawing/2014/main" id="{05CA29A5-B3E8-4329-8498-055DB279C74B}"/>
              </a:ext>
            </a:extLst>
          </p:cNvPr>
          <p:cNvSpPr>
            <a:spLocks noGrp="1"/>
          </p:cNvSpPr>
          <p:nvPr>
            <p:ph idx="1"/>
          </p:nvPr>
        </p:nvSpPr>
        <p:spPr/>
        <p:style>
          <a:lnRef idx="2">
            <a:schemeClr val="accent6">
              <a:shade val="50000"/>
            </a:schemeClr>
          </a:lnRef>
          <a:fillRef idx="1">
            <a:schemeClr val="accent6"/>
          </a:fillRef>
          <a:effectRef idx="0">
            <a:schemeClr val="accent6"/>
          </a:effectRef>
          <a:fontRef idx="minor">
            <a:schemeClr val="lt1"/>
          </a:fontRef>
        </p:style>
        <p:txBody>
          <a:bodyPr>
            <a:normAutofit/>
          </a:bodyPr>
          <a:lstStyle/>
          <a:p>
            <a:pPr>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rPr>
              <a:t>The company’s senior management consists of Mary Sunshine, the Chief Executive Officer (CEO), and Mike Sunshine, the Financial Director (FD)</a:t>
            </a:r>
          </a:p>
          <a:p>
            <a:pPr>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Mary and Mike are the successors to Molly and Marshall Sunshine, who were the founders of the business and also their parents</a:t>
            </a:r>
            <a:r>
              <a:rPr lang="en-GB" dirty="0">
                <a:latin typeface="Calibri" panose="020F0502020204030204" pitchFamily="34" charset="0"/>
                <a:ea typeface="Times New Roman" panose="02020603050405020304" pitchFamily="18" charset="0"/>
                <a:cs typeface="Times New Roman" panose="02020603050405020304" pitchFamily="18" charset="0"/>
              </a:rPr>
              <a:t> </a:t>
            </a:r>
          </a:p>
          <a:p>
            <a:pPr>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rPr>
              <a:t>100 % of the company is owned by the Sunshine family and Mary and Mike have discussed the possibility of selling their shares in the company if the ‘right’ offer was to come about</a:t>
            </a:r>
            <a:endParaRPr lang="en-GB" dirty="0"/>
          </a:p>
        </p:txBody>
      </p:sp>
    </p:spTree>
    <p:extLst>
      <p:ext uri="{BB962C8B-B14F-4D97-AF65-F5344CB8AC3E}">
        <p14:creationId xmlns:p14="http://schemas.microsoft.com/office/powerpoint/2010/main" val="2559984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DAD18-86FF-4B30-8810-77AEC05A1E30}"/>
              </a:ext>
            </a:extLst>
          </p:cNvPr>
          <p:cNvSpPr>
            <a:spLocks noGrp="1"/>
          </p:cNvSpPr>
          <p:nvPr>
            <p:ph type="title"/>
          </p:nvPr>
        </p:nvSpPr>
        <p:spPr/>
        <p:style>
          <a:lnRef idx="0">
            <a:schemeClr val="accent3"/>
          </a:lnRef>
          <a:fillRef idx="3">
            <a:schemeClr val="accent3"/>
          </a:fillRef>
          <a:effectRef idx="3">
            <a:schemeClr val="accent3"/>
          </a:effectRef>
          <a:fontRef idx="minor">
            <a:schemeClr val="lt1"/>
          </a:fontRef>
        </p:style>
        <p:txBody>
          <a:bodyPr/>
          <a:lstStyle/>
          <a:p>
            <a:r>
              <a:rPr lang="en-GB" dirty="0"/>
              <a:t>SI’s Core Values </a:t>
            </a:r>
          </a:p>
        </p:txBody>
      </p:sp>
      <p:sp>
        <p:nvSpPr>
          <p:cNvPr id="3" name="Content Placeholder 2">
            <a:extLst>
              <a:ext uri="{FF2B5EF4-FFF2-40B4-BE49-F238E27FC236}">
                <a16:creationId xmlns:a16="http://schemas.microsoft.com/office/drawing/2014/main" id="{37F18F12-5E88-4DF8-BE9D-AE3B69BA2390}"/>
              </a:ext>
            </a:extLst>
          </p:cNvPr>
          <p:cNvSpPr>
            <a:spLocks noGrp="1"/>
          </p:cNvSpPr>
          <p:nvPr>
            <p:ph idx="1"/>
          </p:nvPr>
        </p:nvSpPr>
        <p:spPr>
          <a:xfrm>
            <a:off x="1295402" y="2556932"/>
            <a:ext cx="9601196" cy="3318936"/>
          </a:xfrm>
        </p:spPr>
        <p:style>
          <a:lnRef idx="0">
            <a:schemeClr val="accent6"/>
          </a:lnRef>
          <a:fillRef idx="3">
            <a:schemeClr val="accent6"/>
          </a:fillRef>
          <a:effectRef idx="3">
            <a:schemeClr val="accent6"/>
          </a:effectRef>
          <a:fontRef idx="minor">
            <a:schemeClr val="lt1"/>
          </a:fontRef>
        </p:style>
        <p:txBody>
          <a:bodyPr>
            <a:normAutofit/>
          </a:bodyPr>
          <a:lstStyle/>
          <a:p>
            <a:pPr marR="2540" lvl="0" algn="just" fontAlgn="base">
              <a:lnSpc>
                <a:spcPct val="103000"/>
              </a:lnSpc>
              <a:spcAft>
                <a:spcPts val="15"/>
              </a:spcAft>
              <a:buClr>
                <a:srgbClr val="000000"/>
              </a:buClr>
              <a:buSzPts val="1100"/>
              <a:buFont typeface="Wingdings" panose="05000000000000000000" pitchFamily="2" charset="2"/>
              <a:buChar char="Ø"/>
            </a:pPr>
            <a:r>
              <a:rPr lang="en-GB" u="none" strike="noStrike" dirty="0">
                <a:solidFill>
                  <a:srgbClr val="000000"/>
                </a:solidFill>
                <a:effectLst/>
                <a:uFill>
                  <a:solidFill>
                    <a:srgbClr val="000000"/>
                  </a:solidFill>
                </a:uFill>
                <a:latin typeface="Times New Roman" panose="02020603050405020304" pitchFamily="18" charset="0"/>
                <a:ea typeface="Arial" panose="020B0604020202020204" pitchFamily="34" charset="0"/>
                <a:cs typeface="Times New Roman" panose="02020603050405020304" pitchFamily="18" charset="0"/>
              </a:rPr>
              <a:t>To provide excellent levels of customer service to all guests </a:t>
            </a:r>
          </a:p>
          <a:p>
            <a:pPr marR="2540" lvl="0" algn="just" fontAlgn="base">
              <a:lnSpc>
                <a:spcPct val="103000"/>
              </a:lnSpc>
              <a:spcAft>
                <a:spcPts val="15"/>
              </a:spcAft>
              <a:buClr>
                <a:srgbClr val="000000"/>
              </a:buClr>
              <a:buSzPts val="1100"/>
              <a:buFont typeface="Wingdings" panose="05000000000000000000" pitchFamily="2" charset="2"/>
              <a:buChar char="Ø"/>
            </a:pPr>
            <a:r>
              <a:rPr lang="en-GB" u="none" strike="noStrike" dirty="0">
                <a:solidFill>
                  <a:srgbClr val="000000"/>
                </a:solidFill>
                <a:effectLst/>
                <a:uFill>
                  <a:solidFill>
                    <a:srgbClr val="000000"/>
                  </a:solidFill>
                </a:uFill>
                <a:latin typeface="Times New Roman" panose="02020603050405020304" pitchFamily="18" charset="0"/>
                <a:ea typeface="Arial" panose="020B0604020202020204" pitchFamily="34" charset="0"/>
                <a:cs typeface="Times New Roman" panose="02020603050405020304" pitchFamily="18" charset="0"/>
              </a:rPr>
              <a:t>To provide a clean and comfortable environment for guests and staff </a:t>
            </a:r>
          </a:p>
          <a:p>
            <a:pPr marR="2540" lvl="0" algn="just" fontAlgn="base">
              <a:lnSpc>
                <a:spcPct val="103000"/>
              </a:lnSpc>
              <a:spcAft>
                <a:spcPts val="15"/>
              </a:spcAft>
              <a:buClr>
                <a:srgbClr val="000000"/>
              </a:buClr>
              <a:buSzPts val="1100"/>
              <a:buFont typeface="Wingdings" panose="05000000000000000000" pitchFamily="2" charset="2"/>
              <a:buChar char="Ø"/>
            </a:pPr>
            <a:r>
              <a:rPr lang="en-GB" u="none" strike="noStrike" dirty="0">
                <a:solidFill>
                  <a:srgbClr val="000000"/>
                </a:solidFill>
                <a:effectLst/>
                <a:uFill>
                  <a:solidFill>
                    <a:srgbClr val="000000"/>
                  </a:solidFill>
                </a:uFill>
                <a:latin typeface="Times New Roman" panose="02020603050405020304" pitchFamily="18" charset="0"/>
                <a:ea typeface="Arial" panose="020B0604020202020204" pitchFamily="34" charset="0"/>
                <a:cs typeface="Times New Roman" panose="02020603050405020304" pitchFamily="18" charset="0"/>
              </a:rPr>
              <a:t>To recruit and retain excellent staff </a:t>
            </a:r>
          </a:p>
          <a:p>
            <a:pPr marR="2540" lvl="0" algn="just" fontAlgn="base">
              <a:lnSpc>
                <a:spcPct val="103000"/>
              </a:lnSpc>
              <a:spcAft>
                <a:spcPts val="15"/>
              </a:spcAft>
              <a:buClr>
                <a:srgbClr val="000000"/>
              </a:buClr>
              <a:buSzPts val="1100"/>
              <a:buFont typeface="Wingdings" panose="05000000000000000000" pitchFamily="2" charset="2"/>
              <a:buChar char="Ø"/>
            </a:pPr>
            <a:r>
              <a:rPr lang="en-GB" u="none" strike="noStrike" dirty="0">
                <a:solidFill>
                  <a:srgbClr val="000000"/>
                </a:solidFill>
                <a:effectLst/>
                <a:uFill>
                  <a:solidFill>
                    <a:srgbClr val="000000"/>
                  </a:solidFill>
                </a:uFill>
                <a:latin typeface="Times New Roman" panose="02020603050405020304" pitchFamily="18" charset="0"/>
                <a:ea typeface="Arial" panose="020B0604020202020204" pitchFamily="34" charset="0"/>
                <a:cs typeface="Times New Roman" panose="02020603050405020304" pitchFamily="18" charset="0"/>
              </a:rPr>
              <a:t>To support and develop staff so they can reach their full potential </a:t>
            </a:r>
          </a:p>
          <a:p>
            <a:pPr marR="2540" lvl="0" algn="just" fontAlgn="base">
              <a:lnSpc>
                <a:spcPct val="103000"/>
              </a:lnSpc>
              <a:spcAft>
                <a:spcPts val="15"/>
              </a:spcAft>
              <a:buClr>
                <a:srgbClr val="000000"/>
              </a:buClr>
              <a:buSzPts val="1100"/>
              <a:buFont typeface="Wingdings" panose="05000000000000000000" pitchFamily="2" charset="2"/>
              <a:buChar char="Ø"/>
            </a:pPr>
            <a:r>
              <a:rPr lang="en-GB" u="none" strike="noStrike" dirty="0">
                <a:solidFill>
                  <a:srgbClr val="000000"/>
                </a:solidFill>
                <a:effectLst/>
                <a:uFill>
                  <a:solidFill>
                    <a:srgbClr val="000000"/>
                  </a:solidFill>
                </a:uFill>
                <a:latin typeface="Times New Roman" panose="02020603050405020304" pitchFamily="18" charset="0"/>
                <a:ea typeface="Arial" panose="020B0604020202020204" pitchFamily="34" charset="0"/>
                <a:cs typeface="Times New Roman" panose="02020603050405020304" pitchFamily="18" charset="0"/>
              </a:rPr>
              <a:t>To continuously strive to improve all aspects of the business </a:t>
            </a:r>
          </a:p>
          <a:p>
            <a:pPr marR="2540" lvl="0" algn="just" fontAlgn="base">
              <a:lnSpc>
                <a:spcPct val="103000"/>
              </a:lnSpc>
              <a:spcAft>
                <a:spcPts val="15"/>
              </a:spcAft>
              <a:buClr>
                <a:srgbClr val="000000"/>
              </a:buClr>
              <a:buSzPts val="1100"/>
              <a:buFont typeface="Wingdings" panose="05000000000000000000" pitchFamily="2" charset="2"/>
              <a:buChar char="Ø"/>
            </a:pPr>
            <a:r>
              <a:rPr lang="en-GB" u="none" strike="noStrike" dirty="0">
                <a:solidFill>
                  <a:srgbClr val="000000"/>
                </a:solidFill>
                <a:effectLst/>
                <a:uFill>
                  <a:solidFill>
                    <a:srgbClr val="000000"/>
                  </a:solidFill>
                </a:uFill>
                <a:latin typeface="Times New Roman" panose="02020603050405020304" pitchFamily="18" charset="0"/>
                <a:ea typeface="Arial" panose="020B0604020202020204" pitchFamily="34" charset="0"/>
                <a:cs typeface="Times New Roman" panose="02020603050405020304" pitchFamily="18" charset="0"/>
              </a:rPr>
              <a:t>To ensure that all hotel buildings, fixtures, and fittings are well-maintained in a proactive manner </a:t>
            </a:r>
          </a:p>
          <a:p>
            <a:endParaRPr lang="en-GB" dirty="0"/>
          </a:p>
        </p:txBody>
      </p:sp>
    </p:spTree>
    <p:extLst>
      <p:ext uri="{BB962C8B-B14F-4D97-AF65-F5344CB8AC3E}">
        <p14:creationId xmlns:p14="http://schemas.microsoft.com/office/powerpoint/2010/main" val="1845195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61C92-DC4F-4141-993A-F32313EA9E8B}"/>
              </a:ext>
            </a:extLst>
          </p:cNvPr>
          <p:cNvSpPr>
            <a:spLocks noGrp="1"/>
          </p:cNvSpPr>
          <p:nvPr>
            <p:ph type="title"/>
          </p:nvPr>
        </p:nvSpPr>
        <p:spPr/>
        <p:style>
          <a:lnRef idx="2">
            <a:schemeClr val="accent3">
              <a:shade val="50000"/>
            </a:schemeClr>
          </a:lnRef>
          <a:fillRef idx="1">
            <a:schemeClr val="accent3"/>
          </a:fillRef>
          <a:effectRef idx="0">
            <a:schemeClr val="accent3"/>
          </a:effectRef>
          <a:fontRef idx="minor">
            <a:schemeClr val="lt1"/>
          </a:fontRef>
        </p:style>
        <p:txBody>
          <a:bodyPr/>
          <a:lstStyle/>
          <a:p>
            <a:r>
              <a:rPr lang="en-GB" dirty="0"/>
              <a:t>SI’s Recent Development </a:t>
            </a:r>
          </a:p>
        </p:txBody>
      </p:sp>
      <p:sp>
        <p:nvSpPr>
          <p:cNvPr id="3" name="Content Placeholder 2">
            <a:extLst>
              <a:ext uri="{FF2B5EF4-FFF2-40B4-BE49-F238E27FC236}">
                <a16:creationId xmlns:a16="http://schemas.microsoft.com/office/drawing/2014/main" id="{F3304A24-EA82-4AE7-8959-5E8DCA5A8DBA}"/>
              </a:ext>
            </a:extLst>
          </p:cNvPr>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rmAutofit/>
          </a:bodyPr>
          <a:lstStyle/>
          <a:p>
            <a:pPr marL="0" indent="0">
              <a:buNone/>
            </a:pPr>
            <a:r>
              <a:rPr lang="en-GB" sz="1800" dirty="0">
                <a:latin typeface="Times New Roman" panose="02020603050405020304" pitchFamily="18" charset="0"/>
                <a:ea typeface="Times New Roman" panose="02020603050405020304" pitchFamily="18" charset="0"/>
              </a:rPr>
              <a:t>A.</a:t>
            </a:r>
          </a:p>
          <a:p>
            <a:pPr>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rPr>
              <a:t>Based on projected occupancy levels and growth, it is anticipated that SI’s revenue will grow 10% year on year, which will mean  that by FY22, revenue  will exceed £11m, and staff numbers will exceed 200</a:t>
            </a:r>
          </a:p>
          <a:p>
            <a:pPr>
              <a:lnSpc>
                <a:spcPct val="107000"/>
              </a:lnSpc>
              <a:spcAft>
                <a:spcPts val="800"/>
              </a:spcAft>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On a separate note, Sunshine Inns have been late in filing their accounts for the last 3 years</a:t>
            </a:r>
          </a:p>
          <a:p>
            <a:pPr marL="0" indent="0">
              <a:lnSpc>
                <a:spcPct val="107000"/>
              </a:lnSpc>
              <a:spcAft>
                <a:spcPts val="800"/>
              </a:spcAft>
              <a:buNone/>
            </a:pPr>
            <a:endParaRPr lang="en-GB" b="1"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p>
        </p:txBody>
      </p:sp>
    </p:spTree>
    <p:extLst>
      <p:ext uri="{BB962C8B-B14F-4D97-AF65-F5344CB8AC3E}">
        <p14:creationId xmlns:p14="http://schemas.microsoft.com/office/powerpoint/2010/main" val="2958839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E80DC7-BF59-4E63-979C-988488D27CC1}"/>
              </a:ext>
            </a:extLst>
          </p:cNvPr>
          <p:cNvSpPr>
            <a:spLocks noGrp="1"/>
          </p:cNvSpPr>
          <p:nvPr>
            <p:ph idx="1"/>
          </p:nvPr>
        </p:nvSpPr>
        <p:spPr>
          <a:xfrm>
            <a:off x="1295401" y="717452"/>
            <a:ext cx="9601196" cy="5584874"/>
          </a:xfrm>
        </p:spPr>
        <p:style>
          <a:lnRef idx="1">
            <a:schemeClr val="accent2"/>
          </a:lnRef>
          <a:fillRef idx="2">
            <a:schemeClr val="accent2"/>
          </a:fillRef>
          <a:effectRef idx="1">
            <a:schemeClr val="accent2"/>
          </a:effectRef>
          <a:fontRef idx="minor">
            <a:schemeClr val="dk1"/>
          </a:fontRef>
        </p:style>
        <p:txBody>
          <a:bodyPr>
            <a:normAutofit fontScale="85000" lnSpcReduction="10000"/>
          </a:bodyPr>
          <a:lstStyle/>
          <a:p>
            <a:pPr marL="0" indent="0" algn="ctr">
              <a:buNone/>
            </a:pPr>
            <a:endParaRPr lang="en-GB" sz="2000" b="1" u="sng" dirty="0">
              <a:latin typeface="Times New Roman" panose="02020603050405020304" pitchFamily="18" charset="0"/>
              <a:cs typeface="Times New Roman" panose="02020603050405020304" pitchFamily="18" charset="0"/>
            </a:endParaRPr>
          </a:p>
          <a:p>
            <a:pPr marL="0" indent="0" algn="ctr">
              <a:buNone/>
            </a:pPr>
            <a:r>
              <a:rPr lang="en-GB" sz="2000" b="1" u="sng" dirty="0">
                <a:latin typeface="Times New Roman" panose="02020603050405020304" pitchFamily="18" charset="0"/>
                <a:cs typeface="Times New Roman" panose="02020603050405020304" pitchFamily="18" charset="0"/>
              </a:rPr>
              <a:t>EY’s Support</a:t>
            </a:r>
          </a:p>
          <a:p>
            <a:pPr marL="457200" indent="-457200">
              <a:buFont typeface="+mj-lt"/>
              <a:buAutoNum type="arabicPeriod"/>
            </a:pPr>
            <a:r>
              <a:rPr lang="en-GB" sz="2600" dirty="0">
                <a:latin typeface="Times New Roman" panose="02020603050405020304" pitchFamily="18" charset="0"/>
                <a:cs typeface="Times New Roman" panose="02020603050405020304" pitchFamily="18" charset="0"/>
              </a:rPr>
              <a:t>At EY we believe that  preparing and managing your financial information is important obligation and can proactively make a crucial difference. Therefore, Sunshine Inns Limited (SI) as our client we will present our SEC annual financial reports such as form 10-K reference guide to your accounting and financial officers to help them prepare financial and other related information for annual shareholders’ reports and annual form 10-K reports</a:t>
            </a:r>
          </a:p>
          <a:p>
            <a:pPr marL="457200" indent="-457200">
              <a:buFont typeface="+mj-lt"/>
              <a:buAutoNum type="arabicPeriod"/>
            </a:pPr>
            <a:r>
              <a:rPr lang="en-GB" sz="2600" dirty="0">
                <a:latin typeface="Times New Roman" panose="02020603050405020304" pitchFamily="18" charset="0"/>
                <a:cs typeface="Times New Roman" panose="02020603050405020304" pitchFamily="18" charset="0"/>
              </a:rPr>
              <a:t>Additionally, EY will assist SI to prepare form 1o-k reports and annual shareholders’ report by providing the following checklist:</a:t>
            </a:r>
          </a:p>
          <a:p>
            <a:pPr>
              <a:buFont typeface="Wingdings" panose="05000000000000000000" pitchFamily="2" charset="2"/>
              <a:buChar char="ü"/>
            </a:pPr>
            <a:r>
              <a:rPr lang="en-GB" sz="2600" i="1" dirty="0">
                <a:effectLst/>
                <a:latin typeface="Times New Roman" panose="02020603050405020304" pitchFamily="18" charset="0"/>
                <a:cs typeface="Times New Roman" panose="02020603050405020304" pitchFamily="18" charset="0"/>
              </a:rPr>
              <a:t>GAAP disclosure </a:t>
            </a:r>
            <a:r>
              <a:rPr lang="en-GB" sz="2600" i="1" dirty="0" err="1">
                <a:effectLst/>
                <a:latin typeface="Times New Roman" panose="02020603050405020304" pitchFamily="18" charset="0"/>
                <a:cs typeface="Times New Roman" panose="02020603050405020304" pitchFamily="18" charset="0"/>
              </a:rPr>
              <a:t>checklis</a:t>
            </a:r>
            <a:r>
              <a:rPr lang="en-GB" sz="2600" i="1" dirty="0">
                <a:effectLst/>
                <a:latin typeface="Times New Roman" panose="02020603050405020304" pitchFamily="18" charset="0"/>
                <a:cs typeface="Times New Roman" panose="02020603050405020304" pitchFamily="18" charset="0"/>
              </a:rPr>
              <a:t>: helps</a:t>
            </a:r>
            <a:r>
              <a:rPr lang="en-GB" sz="2600" dirty="0">
                <a:effectLst/>
                <a:latin typeface="Times New Roman" panose="02020603050405020304" pitchFamily="18" charset="0"/>
                <a:cs typeface="Times New Roman" panose="02020603050405020304" pitchFamily="18" charset="0"/>
              </a:rPr>
              <a:t> in determining that the financial statement disclosure requirements of GAAP and </a:t>
            </a:r>
            <a:r>
              <a:rPr lang="en-GB" sz="2600" dirty="0" err="1">
                <a:effectLst/>
                <a:latin typeface="Times New Roman" panose="02020603050405020304" pitchFamily="18" charset="0"/>
                <a:cs typeface="Times New Roman" panose="02020603050405020304" pitchFamily="18" charset="0"/>
              </a:rPr>
              <a:t>RegulationS</a:t>
            </a:r>
            <a:r>
              <a:rPr lang="en-GB" sz="2600" dirty="0">
                <a:effectLst/>
                <a:latin typeface="Times New Roman" panose="02020603050405020304" pitchFamily="18" charset="0"/>
                <a:cs typeface="Times New Roman" panose="02020603050405020304" pitchFamily="18" charset="0"/>
              </a:rPr>
              <a:t>-X have been satisfied </a:t>
            </a:r>
          </a:p>
          <a:p>
            <a:pPr>
              <a:buFont typeface="Wingdings" panose="05000000000000000000" pitchFamily="2" charset="2"/>
              <a:buChar char="ü"/>
            </a:pPr>
            <a:r>
              <a:rPr lang="en-GB" sz="2600" dirty="0">
                <a:effectLst/>
                <a:latin typeface="Times New Roman" panose="02020603050405020304" pitchFamily="18" charset="0"/>
                <a:cs typeface="Times New Roman" panose="02020603050405020304" pitchFamily="18" charset="0"/>
              </a:rPr>
              <a:t>Form10-Kand registration statement checklist supplement to GAAP disclosure checklist</a:t>
            </a:r>
          </a:p>
          <a:p>
            <a:pPr>
              <a:buFont typeface="Wingdings" panose="05000000000000000000" pitchFamily="2" charset="2"/>
              <a:buChar char="ü"/>
            </a:pPr>
            <a:r>
              <a:rPr lang="en-GB" sz="2600" dirty="0">
                <a:effectLst/>
                <a:latin typeface="Times New Roman" panose="02020603050405020304" pitchFamily="18" charset="0"/>
                <a:cs typeface="Times New Roman" panose="02020603050405020304" pitchFamily="18" charset="0"/>
              </a:rPr>
              <a:t>SEC annual </a:t>
            </a:r>
            <a:r>
              <a:rPr lang="en-GB" sz="2600" dirty="0" err="1">
                <a:effectLst/>
                <a:latin typeface="Times New Roman" panose="02020603050405020304" pitchFamily="18" charset="0"/>
                <a:cs typeface="Times New Roman" panose="02020603050405020304" pitchFamily="18" charset="0"/>
              </a:rPr>
              <a:t>shareholders’report</a:t>
            </a:r>
            <a:r>
              <a:rPr lang="en-GB" sz="2600" dirty="0">
                <a:effectLst/>
                <a:latin typeface="Times New Roman" panose="02020603050405020304" pitchFamily="18" charset="0"/>
                <a:cs typeface="Times New Roman" panose="02020603050405020304" pitchFamily="18" charset="0"/>
              </a:rPr>
              <a:t> checklist</a:t>
            </a:r>
            <a:endParaRPr lang="en-GB" sz="2600" dirty="0">
              <a:latin typeface="Times New Roman" panose="02020603050405020304" pitchFamily="18" charset="0"/>
              <a:cs typeface="Times New Roman" panose="02020603050405020304" pitchFamily="18" charset="0"/>
            </a:endParaRPr>
          </a:p>
          <a:p>
            <a:pPr marL="457200" indent="-457200">
              <a:buFont typeface="+mj-lt"/>
              <a:buAutoNum type="alphaLcPeriod"/>
            </a:pPr>
            <a:endParaRPr lang="en-GB"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7145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0142E1-5911-4D1F-AA47-4A1BEDCE7168}"/>
              </a:ext>
            </a:extLst>
          </p:cNvPr>
          <p:cNvSpPr>
            <a:spLocks noGrp="1"/>
          </p:cNvSpPr>
          <p:nvPr>
            <p:ph idx="1"/>
          </p:nvPr>
        </p:nvSpPr>
        <p:spPr>
          <a:xfrm>
            <a:off x="1295401" y="703385"/>
            <a:ext cx="9601196" cy="5172483"/>
          </a:xfrm>
        </p:spPr>
        <p:style>
          <a:lnRef idx="1">
            <a:schemeClr val="accent3"/>
          </a:lnRef>
          <a:fillRef idx="2">
            <a:schemeClr val="accent3"/>
          </a:fillRef>
          <a:effectRef idx="1">
            <a:schemeClr val="accent3"/>
          </a:effectRef>
          <a:fontRef idx="minor">
            <a:schemeClr val="dk1"/>
          </a:fontRef>
        </p:style>
        <p:txBody>
          <a:bodyPr>
            <a:normAutofit fontScale="92500"/>
          </a:bodyPr>
          <a:lstStyle/>
          <a:p>
            <a:pPr marL="0" indent="0">
              <a:buNone/>
            </a:pPr>
            <a:r>
              <a:rPr lang="en-GB" dirty="0"/>
              <a:t>                         </a:t>
            </a:r>
          </a:p>
          <a:p>
            <a:pPr marL="0" indent="0">
              <a:buNone/>
            </a:pPr>
            <a:r>
              <a:rPr lang="en-GB" dirty="0"/>
              <a:t>3. EY will also present Form 10-K preparations regulation such as:</a:t>
            </a:r>
            <a:r>
              <a:rPr lang="en-GB" dirty="0">
                <a:effectLst/>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GB" dirty="0" err="1">
                <a:effectLst/>
                <a:latin typeface="Times New Roman" panose="02020603050405020304" pitchFamily="18" charset="0"/>
                <a:cs typeface="Times New Roman" panose="02020603050405020304" pitchFamily="18" charset="0"/>
              </a:rPr>
              <a:t>RegulationS</a:t>
            </a:r>
            <a:r>
              <a:rPr lang="en-GB" dirty="0">
                <a:effectLst/>
                <a:latin typeface="Times New Roman" panose="02020603050405020304" pitchFamily="18" charset="0"/>
                <a:cs typeface="Times New Roman" panose="02020603050405020304" pitchFamily="18" charset="0"/>
              </a:rPr>
              <a:t>-X provides the requirements for financial statements and schedules</a:t>
            </a:r>
          </a:p>
          <a:p>
            <a:pPr>
              <a:buFont typeface="Wingdings" panose="05000000000000000000" pitchFamily="2" charset="2"/>
              <a:buChar char="ü"/>
            </a:pPr>
            <a:r>
              <a:rPr lang="en-GB" dirty="0" err="1">
                <a:effectLst/>
                <a:latin typeface="Times New Roman" panose="02020603050405020304" pitchFamily="18" charset="0"/>
                <a:cs typeface="Times New Roman" panose="02020603050405020304" pitchFamily="18" charset="0"/>
              </a:rPr>
              <a:t>RegulationS</a:t>
            </a:r>
            <a:r>
              <a:rPr lang="en-GB" dirty="0">
                <a:effectLst/>
                <a:latin typeface="Times New Roman" panose="02020603050405020304" pitchFamily="18" charset="0"/>
                <a:cs typeface="Times New Roman" panose="02020603050405020304" pitchFamily="18" charset="0"/>
              </a:rPr>
              <a:t>-K contains standard instructions for nonfinancial statement disclosures required in annual </a:t>
            </a:r>
            <a:r>
              <a:rPr lang="en-GB" dirty="0" err="1">
                <a:effectLst/>
                <a:latin typeface="Times New Roman" panose="02020603050405020304" pitchFamily="18" charset="0"/>
                <a:cs typeface="Times New Roman" panose="02020603050405020304" pitchFamily="18" charset="0"/>
              </a:rPr>
              <a:t>shareholders’reports</a:t>
            </a:r>
            <a:r>
              <a:rPr lang="en-GB" dirty="0">
                <a:effectLst/>
                <a:latin typeface="Times New Roman" panose="02020603050405020304" pitchFamily="18" charset="0"/>
                <a:cs typeface="Times New Roman" panose="02020603050405020304" pitchFamily="18" charset="0"/>
              </a:rPr>
              <a:t> and various SEC filings, including Form10-K</a:t>
            </a:r>
          </a:p>
          <a:p>
            <a:pPr>
              <a:buFont typeface="Wingdings" panose="05000000000000000000" pitchFamily="2" charset="2"/>
              <a:buChar char="ü"/>
            </a:pPr>
            <a:r>
              <a:rPr lang="en-GB" dirty="0">
                <a:effectLst/>
                <a:latin typeface="Times New Roman" panose="02020603050405020304" pitchFamily="18" charset="0"/>
                <a:cs typeface="Times New Roman" panose="02020603050405020304" pitchFamily="18" charset="0"/>
              </a:rPr>
              <a:t>The Division of Corporation Finance Financial Reporting Manual(FRM)2provides views on financial reporting matters from the staff at the Division of Corporation Finance’s Office of the Chief Accountant</a:t>
            </a:r>
          </a:p>
          <a:p>
            <a:pPr>
              <a:buFont typeface="Wingdings" panose="05000000000000000000" pitchFamily="2" charset="2"/>
              <a:buChar char="ü"/>
            </a:pPr>
            <a:r>
              <a:rPr lang="en-GB" dirty="0">
                <a:effectLst/>
                <a:latin typeface="Times New Roman" panose="02020603050405020304" pitchFamily="18" charset="0"/>
                <a:cs typeface="Times New Roman" panose="02020603050405020304" pitchFamily="18" charset="0"/>
              </a:rPr>
              <a:t>The Division of Corporation Finance Compliance and Disclosure Interpretations (C&amp;DIs)are staff interpretations and positions on various rules and regulations including certain content required in the Form 10-K</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3919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2DD28E-2AA7-4976-B991-AECC318FC131}"/>
              </a:ext>
            </a:extLst>
          </p:cNvPr>
          <p:cNvSpPr>
            <a:spLocks noGrp="1"/>
          </p:cNvSpPr>
          <p:nvPr>
            <p:ph idx="1"/>
          </p:nvPr>
        </p:nvSpPr>
        <p:spPr>
          <a:xfrm>
            <a:off x="1295401" y="815926"/>
            <a:ext cx="9601196" cy="5059942"/>
          </a:xfrm>
        </p:spPr>
        <p:style>
          <a:lnRef idx="0">
            <a:schemeClr val="accent5"/>
          </a:lnRef>
          <a:fillRef idx="3">
            <a:schemeClr val="accent5"/>
          </a:fillRef>
          <a:effectRef idx="3">
            <a:schemeClr val="accent5"/>
          </a:effectRef>
          <a:fontRef idx="minor">
            <a:schemeClr val="lt1"/>
          </a:fontRef>
        </p:style>
        <p:txBody>
          <a:bodyPr>
            <a:normAutofit lnSpcReduction="10000"/>
          </a:bodyPr>
          <a:lstStyle/>
          <a:p>
            <a:pPr marL="0" indent="0">
              <a:lnSpc>
                <a:spcPct val="107000"/>
              </a:lnSpc>
              <a:spcAft>
                <a:spcPts val="800"/>
              </a:spcAft>
              <a:buNone/>
            </a:pPr>
            <a:endParaRPr lang="en-GB" dirty="0"/>
          </a:p>
          <a:p>
            <a:pPr marL="0" indent="0">
              <a:lnSpc>
                <a:spcPct val="107000"/>
              </a:lnSpc>
              <a:spcAft>
                <a:spcPts val="800"/>
              </a:spcAft>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B.</a:t>
            </a:r>
          </a:p>
          <a:p>
            <a:pPr>
              <a:lnSpc>
                <a:spcPct val="107000"/>
              </a:lnSpc>
              <a:spcAft>
                <a:spcPts val="800"/>
              </a:spcAft>
              <a:buFont typeface="Wingdings" panose="05000000000000000000" pitchFamily="2" charset="2"/>
              <a:buChar char="Ø"/>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Following the EU referendum in June 2016, there has been an increase in the amount of tourists coming to the UK as well as an  increase in the number </a:t>
            </a:r>
            <a:r>
              <a:rPr lang="en-GB" sz="2000" dirty="0">
                <a:latin typeface="Calibri" panose="020F0502020204030204" pitchFamily="34" charset="0"/>
                <a:ea typeface="Times New Roman" panose="02020603050405020304" pitchFamily="18" charset="0"/>
                <a:cs typeface="Times New Roman" panose="02020603050405020304" pitchFamily="18" charset="0"/>
              </a:rPr>
              <a:t> </a:t>
            </a: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of UK family ‘staycations’. Although the City division has benefited from this trade, the Country division’s results have been mixed. Some hotels are not </a:t>
            </a:r>
            <a:r>
              <a:rPr lang="en-GB" sz="2000" dirty="0">
                <a:latin typeface="Calibri" panose="020F0502020204030204" pitchFamily="34" charset="0"/>
                <a:ea typeface="Times New Roman" panose="02020603050405020304" pitchFamily="18" charset="0"/>
                <a:cs typeface="Times New Roman" panose="02020603050405020304" pitchFamily="18" charset="0"/>
              </a:rPr>
              <a:t> </a:t>
            </a:r>
            <a:r>
              <a:rPr lang="en-GB" sz="2000" dirty="0">
                <a:effectLst/>
                <a:latin typeface="Times New Roman" panose="02020603050405020304" pitchFamily="18" charset="0"/>
                <a:ea typeface="Times New Roman" panose="02020603050405020304" pitchFamily="18" charset="0"/>
              </a:rPr>
              <a:t>meeting their profit targets and are close to breaking even.</a:t>
            </a:r>
          </a:p>
          <a:p>
            <a:pPr>
              <a:lnSpc>
                <a:spcPct val="107000"/>
              </a:lnSpc>
              <a:spcAft>
                <a:spcPts val="800"/>
              </a:spcAft>
              <a:buFont typeface="Wingdings" panose="05000000000000000000" pitchFamily="2" charset="2"/>
              <a:buChar char="Ø"/>
            </a:pPr>
            <a:r>
              <a:rPr lang="en-GB" sz="2000" dirty="0">
                <a:effectLst/>
                <a:latin typeface="Times New Roman" panose="02020603050405020304" pitchFamily="18" charset="0"/>
                <a:ea typeface="Times New Roman" panose="02020603050405020304" pitchFamily="18" charset="0"/>
              </a:rPr>
              <a:t>SI are considering increasing their restaurant offerings within the Country division as a way to boost revenues but do not currently have much information on the different streams of revenue, and which have the highest profit margins</a:t>
            </a:r>
          </a:p>
          <a:p>
            <a:pPr>
              <a:lnSpc>
                <a:spcPct val="107000"/>
              </a:lnSpc>
              <a:spcAft>
                <a:spcPts val="800"/>
              </a:spcAft>
              <a:buFont typeface="Wingdings" panose="05000000000000000000" pitchFamily="2" charset="2"/>
              <a:buChar char="Ø"/>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SI also do not know what the implications of increasing restaurant offerings would mean for the hotel. A couple of major restaurant chains have been in touch with the Chief Executive to enquire about the </a:t>
            </a:r>
            <a:r>
              <a:rPr lang="en-GB" sz="2000" dirty="0">
                <a:latin typeface="Calibri" panose="020F0502020204030204" pitchFamily="34" charset="0"/>
                <a:ea typeface="Times New Roman" panose="02020603050405020304" pitchFamily="18" charset="0"/>
                <a:cs typeface="Times New Roman" panose="02020603050405020304" pitchFamily="18" charset="0"/>
              </a:rPr>
              <a:t> </a:t>
            </a: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restaurant sites across the hotels and whether the hotel may be interested in a concessionary agreement.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Font typeface="Wingdings" panose="05000000000000000000" pitchFamily="2" charset="2"/>
              <a:buChar char="Ø"/>
            </a:pPr>
            <a:endParaRPr lang="en-GB" dirty="0"/>
          </a:p>
        </p:txBody>
      </p:sp>
    </p:spTree>
    <p:extLst>
      <p:ext uri="{BB962C8B-B14F-4D97-AF65-F5344CB8AC3E}">
        <p14:creationId xmlns:p14="http://schemas.microsoft.com/office/powerpoint/2010/main" val="361218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BFF95C-C509-421C-9716-0F192379AC61}"/>
              </a:ext>
            </a:extLst>
          </p:cNvPr>
          <p:cNvSpPr>
            <a:spLocks noGrp="1"/>
          </p:cNvSpPr>
          <p:nvPr>
            <p:ph idx="1"/>
          </p:nvPr>
        </p:nvSpPr>
        <p:spPr>
          <a:xfrm>
            <a:off x="1295402" y="870893"/>
            <a:ext cx="9601196" cy="5116213"/>
          </a:xfrm>
        </p:spPr>
        <p:style>
          <a:lnRef idx="1">
            <a:schemeClr val="accent1"/>
          </a:lnRef>
          <a:fillRef idx="2">
            <a:schemeClr val="accent1"/>
          </a:fillRef>
          <a:effectRef idx="1">
            <a:schemeClr val="accent1"/>
          </a:effectRef>
          <a:fontRef idx="minor">
            <a:schemeClr val="dk1"/>
          </a:fontRef>
        </p:style>
        <p:txBody>
          <a:bodyPr/>
          <a:lstStyle/>
          <a:p>
            <a:pPr marL="0" indent="0">
              <a:buNone/>
            </a:pPr>
            <a:r>
              <a:rPr lang="en-GB" b="1" u="sng" dirty="0"/>
              <a:t>Recommendation and EY’s Support </a:t>
            </a:r>
          </a:p>
          <a:p>
            <a:pPr>
              <a:buFont typeface="Wingdings" panose="05000000000000000000" pitchFamily="2" charset="2"/>
              <a:buChar char="Ø"/>
            </a:pPr>
            <a:r>
              <a:rPr lang="en-GB" dirty="0"/>
              <a:t>EY have qualified market research experts that will help Sunshine inns to identifying revenue generating  streams in county division hotels. Additionally, EY will SI help to manage the following types of risks in the country division hotels: </a:t>
            </a:r>
          </a:p>
          <a:p>
            <a:pPr marL="0" indent="0">
              <a:buNone/>
            </a:pPr>
            <a:r>
              <a:rPr lang="en-GB" b="1" dirty="0"/>
              <a:t>     1. </a:t>
            </a:r>
            <a:r>
              <a:rPr lang="en-GB" dirty="0"/>
              <a:t>Market risk: financial risk identification measurement and  mitigation.</a:t>
            </a:r>
          </a:p>
          <a:p>
            <a:pPr marL="0" indent="0">
              <a:buNone/>
            </a:pPr>
            <a:r>
              <a:rPr lang="en-GB" dirty="0"/>
              <a:t>     2. Credit risk: credit risk reporting, management and identification</a:t>
            </a:r>
          </a:p>
          <a:p>
            <a:pPr marL="0" indent="0">
              <a:buNone/>
            </a:pPr>
            <a:r>
              <a:rPr lang="en-GB" dirty="0"/>
              <a:t>     3.Operational risk: managing of enhancement , creation implementation of operational risks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837244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2C595F-E7A0-4E74-B290-92618EB7C480}"/>
              </a:ext>
            </a:extLst>
          </p:cNvPr>
          <p:cNvSpPr>
            <a:spLocks noGrp="1"/>
          </p:cNvSpPr>
          <p:nvPr>
            <p:ph idx="1"/>
          </p:nvPr>
        </p:nvSpPr>
        <p:spPr>
          <a:xfrm>
            <a:off x="1295401" y="731520"/>
            <a:ext cx="9601196" cy="5144348"/>
          </a:xfrm>
        </p:spPr>
        <p:style>
          <a:lnRef idx="1">
            <a:schemeClr val="accent3"/>
          </a:lnRef>
          <a:fillRef idx="3">
            <a:schemeClr val="accent3"/>
          </a:fillRef>
          <a:effectRef idx="2">
            <a:schemeClr val="accent3"/>
          </a:effectRef>
          <a:fontRef idx="minor">
            <a:schemeClr val="lt1"/>
          </a:fontRef>
        </p:style>
        <p:txBody>
          <a:bodyPr>
            <a:normAutofit/>
          </a:bodyPr>
          <a:lstStyle/>
          <a:p>
            <a:pPr marL="0" indent="0">
              <a:buNone/>
            </a:pPr>
            <a:r>
              <a:rPr lang="en-GB" dirty="0"/>
              <a:t>C.</a:t>
            </a:r>
          </a:p>
          <a:p>
            <a:pPr>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rPr>
              <a:t>The Chief Executive would like to expand the City Divisions model and she is considering the possibility of buying a small European chain operating in French and German cities, or potentially buying more hotels in the UK</a:t>
            </a:r>
          </a:p>
          <a:p>
            <a:pPr>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rPr>
              <a:t>The company may need to take out a loan for this but the bank would need some reassurance on the financial position of the company. Alternatively they may consider alternative funding arrangements</a:t>
            </a:r>
          </a:p>
          <a:p>
            <a:pPr>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It has also been considered that rather than increase investment in the underperforming Country hotels that this division could be sold off</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059131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2FAD54-7543-4E11-8C5B-5BCA89A197E3}"/>
              </a:ext>
            </a:extLst>
          </p:cNvPr>
          <p:cNvSpPr>
            <a:spLocks noGrp="1"/>
          </p:cNvSpPr>
          <p:nvPr>
            <p:ph idx="1"/>
          </p:nvPr>
        </p:nvSpPr>
        <p:spPr>
          <a:xfrm>
            <a:off x="971844" y="858129"/>
            <a:ext cx="9601196" cy="5022166"/>
          </a:xfrm>
        </p:spPr>
        <p:style>
          <a:lnRef idx="2">
            <a:schemeClr val="accent2">
              <a:shade val="50000"/>
            </a:schemeClr>
          </a:lnRef>
          <a:fillRef idx="1">
            <a:schemeClr val="accent2"/>
          </a:fillRef>
          <a:effectRef idx="0">
            <a:schemeClr val="accent2"/>
          </a:effectRef>
          <a:fontRef idx="minor">
            <a:schemeClr val="lt1"/>
          </a:fontRef>
        </p:style>
        <p:txBody>
          <a:bodyPr>
            <a:normAutofit fontScale="92500" lnSpcReduction="10000"/>
          </a:bodyPr>
          <a:lstStyle/>
          <a:p>
            <a:pPr marL="457200" lvl="1" indent="0" algn="ctr">
              <a:buNone/>
            </a:pPr>
            <a:r>
              <a:rPr lang="en-GB" b="1" dirty="0">
                <a:latin typeface="Times New Roman" panose="02020603050405020304" pitchFamily="18" charset="0"/>
                <a:cs typeface="Times New Roman" panose="02020603050405020304" pitchFamily="18" charset="0"/>
              </a:rPr>
              <a:t>Recommendation and EY’s Support</a:t>
            </a:r>
            <a:r>
              <a:rPr lang="en-GB" dirty="0">
                <a:latin typeface="Times New Roman" panose="02020603050405020304" pitchFamily="18" charset="0"/>
                <a:cs typeface="Times New Roman" panose="02020603050405020304" pitchFamily="18" charset="0"/>
              </a:rPr>
              <a:t>.</a:t>
            </a:r>
          </a:p>
          <a:p>
            <a:pPr lvl="1">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SI should go on with their plan of expanding city division hotels by opening </a:t>
            </a: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small European chains in Germany and France as well as purchasing more hotels in the United Kingdom </a:t>
            </a:r>
          </a:p>
          <a:p>
            <a:pPr lvl="1">
              <a:buFont typeface="Wingdings" panose="05000000000000000000" pitchFamily="2" charset="2"/>
              <a:buChar char="Ø"/>
            </a:pPr>
            <a:r>
              <a:rPr lang="en-GB" sz="2400" dirty="0">
                <a:latin typeface="Times New Roman" panose="02020603050405020304" pitchFamily="18" charset="0"/>
                <a:ea typeface="Times New Roman" panose="02020603050405020304" pitchFamily="18" charset="0"/>
                <a:cs typeface="Times New Roman" panose="02020603050405020304" pitchFamily="18" charset="0"/>
              </a:rPr>
              <a:t>This is because EY </a:t>
            </a:r>
            <a:r>
              <a:rPr lang="en-GB" sz="2400" dirty="0">
                <a:effectLst/>
                <a:latin typeface="Times New Roman" panose="02020603050405020304" pitchFamily="18" charset="0"/>
                <a:cs typeface="Times New Roman" panose="02020603050405020304" pitchFamily="18" charset="0"/>
              </a:rPr>
              <a:t>a global leader in Transaction Advisory Service(TAS), Assurance, Advisory, and Tax .Therefore, we have our talented people in UK, Germany ,and France that will help SI in implementing its expansion strategies </a:t>
            </a:r>
          </a:p>
          <a:p>
            <a:pPr lvl="1">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Also, EY will help the company to provide the financial position requirement reports to the bank for loan reassurance as well as consider the sale of assets like issuing of its stocks as an alternative  funding arrangements</a:t>
            </a:r>
          </a:p>
          <a:p>
            <a:pPr lvl="1">
              <a:buFont typeface="Wingdings" panose="05000000000000000000" pitchFamily="2" charset="2"/>
              <a:buChar char="Ø"/>
            </a:pPr>
            <a:r>
              <a:rPr lang="en-GB" sz="2400" dirty="0">
                <a:latin typeface="Times New Roman" panose="02020603050405020304" pitchFamily="18" charset="0"/>
                <a:cs typeface="Times New Roman" panose="02020603050405020304" pitchFamily="18" charset="0"/>
              </a:rPr>
              <a:t>SI should  use an ethnocentric approach and send some of their Britain –based managers to Germany and France to lead the changeover of the new chains, and manage them after they re-open</a:t>
            </a:r>
          </a:p>
          <a:p>
            <a:pPr lvl="1">
              <a:buFont typeface="Wingdings" panose="05000000000000000000" pitchFamily="2" charset="2"/>
              <a:buChar char="Ø"/>
            </a:pPr>
            <a:endParaRPr lang="en-GB" dirty="0">
              <a:latin typeface="Times New Roman" panose="02020603050405020304" pitchFamily="18" charset="0"/>
              <a:cs typeface="Times New Roman" panose="02020603050405020304" pitchFamily="18" charset="0"/>
            </a:endParaRPr>
          </a:p>
          <a:p>
            <a:pPr lvl="1">
              <a:buFont typeface="Wingdings" panose="05000000000000000000" pitchFamily="2" charset="2"/>
              <a:buChar char="Ø"/>
            </a:pP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56570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867FCC-6738-4ECB-B1C0-ABE8E209239B}"/>
              </a:ext>
            </a:extLst>
          </p:cNvPr>
          <p:cNvSpPr>
            <a:spLocks noGrp="1"/>
          </p:cNvSpPr>
          <p:nvPr>
            <p:ph idx="1"/>
          </p:nvPr>
        </p:nvSpPr>
        <p:spPr>
          <a:xfrm>
            <a:off x="1295401" y="900332"/>
            <a:ext cx="9601196" cy="4975536"/>
          </a:xfrm>
        </p:spPr>
        <p:style>
          <a:lnRef idx="1">
            <a:schemeClr val="accent4"/>
          </a:lnRef>
          <a:fillRef idx="2">
            <a:schemeClr val="accent4"/>
          </a:fillRef>
          <a:effectRef idx="1">
            <a:schemeClr val="accent4"/>
          </a:effectRef>
          <a:fontRef idx="minor">
            <a:schemeClr val="dk1"/>
          </a:fontRef>
        </p:style>
        <p:txBody>
          <a:bodyPr>
            <a:normAutofit/>
          </a:bodyPr>
          <a:lstStyle/>
          <a:p>
            <a:pPr marL="0" indent="0">
              <a:buNone/>
            </a:pPr>
            <a:r>
              <a:rPr lang="en-GB" sz="2000" dirty="0"/>
              <a:t>D.</a:t>
            </a:r>
            <a:r>
              <a:rPr lang="en-GB" sz="2000" dirty="0">
                <a:effectLst/>
                <a:latin typeface="Times New Roman" panose="02020603050405020304" pitchFamily="18" charset="0"/>
                <a:ea typeface="Times New Roman" panose="02020603050405020304" pitchFamily="18" charset="0"/>
              </a:rPr>
              <a:t> </a:t>
            </a:r>
          </a:p>
          <a:p>
            <a:pPr>
              <a:buFont typeface="Wingdings" panose="05000000000000000000" pitchFamily="2" charset="2"/>
              <a:buChar char="Ø"/>
            </a:pPr>
            <a:r>
              <a:rPr lang="en-GB" sz="2800" dirty="0">
                <a:effectLst/>
                <a:latin typeface="Times New Roman" panose="02020603050405020304" pitchFamily="18" charset="0"/>
                <a:ea typeface="Times New Roman" panose="02020603050405020304" pitchFamily="18" charset="0"/>
              </a:rPr>
              <a:t>As the company has continued to grow, the corporation tax bill has continued to increase. Mike’s knowledge of taxation is limited to the basics. Should the company choose to launch the SI brand abroad, Mike’s knowledge may not suffice</a:t>
            </a:r>
          </a:p>
          <a:p>
            <a:pPr>
              <a:buFont typeface="Wingdings" panose="05000000000000000000" pitchFamily="2" charset="2"/>
              <a:buChar char="Ø"/>
            </a:pPr>
            <a:r>
              <a:rPr lang="en-GB" sz="2800" b="1" dirty="0">
                <a:latin typeface="Times New Roman" panose="02020603050405020304" pitchFamily="18" charset="0"/>
              </a:rPr>
              <a:t>Recommendation and EY’s support</a:t>
            </a:r>
          </a:p>
          <a:p>
            <a:pPr>
              <a:buFont typeface="Wingdings" panose="05000000000000000000" pitchFamily="2" charset="2"/>
              <a:buChar char="§"/>
            </a:pPr>
            <a:r>
              <a:rPr lang="en-GB" sz="2800" dirty="0">
                <a:latin typeface="Times New Roman" panose="02020603050405020304" pitchFamily="18" charset="0"/>
              </a:rPr>
              <a:t>EY’s tax professionals in UK, France, and Germany will provide Mike with both local and global technical knowledge combined with commercial , industry and practical experience  </a:t>
            </a:r>
          </a:p>
          <a:p>
            <a:endParaRPr lang="en-GB" sz="2000" b="1" dirty="0">
              <a:latin typeface="Times New Roman" panose="02020603050405020304" pitchFamily="18" charset="0"/>
            </a:endParaRPr>
          </a:p>
          <a:p>
            <a:pPr marL="0" indent="0" algn="ctr">
              <a:buNone/>
            </a:pPr>
            <a:endParaRPr lang="en-GB" sz="2000" b="1" dirty="0">
              <a:latin typeface="Times New Roman" panose="02020603050405020304" pitchFamily="18" charset="0"/>
            </a:endParaRPr>
          </a:p>
        </p:txBody>
      </p:sp>
    </p:spTree>
    <p:extLst>
      <p:ext uri="{BB962C8B-B14F-4D97-AF65-F5344CB8AC3E}">
        <p14:creationId xmlns:p14="http://schemas.microsoft.com/office/powerpoint/2010/main" val="1998738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F438AE-EC61-4FF5-9AF8-99473FB4F394}"/>
              </a:ext>
            </a:extLst>
          </p:cNvPr>
          <p:cNvSpPr>
            <a:spLocks noGrp="1"/>
          </p:cNvSpPr>
          <p:nvPr>
            <p:ph idx="1"/>
          </p:nvPr>
        </p:nvSpPr>
        <p:spPr>
          <a:xfrm>
            <a:off x="1295401" y="675249"/>
            <a:ext cx="9601196" cy="5725551"/>
          </a:xfrm>
        </p:spPr>
        <p:style>
          <a:lnRef idx="2">
            <a:schemeClr val="dk1">
              <a:shade val="50000"/>
            </a:schemeClr>
          </a:lnRef>
          <a:fillRef idx="1">
            <a:schemeClr val="dk1"/>
          </a:fillRef>
          <a:effectRef idx="0">
            <a:schemeClr val="dk1"/>
          </a:effectRef>
          <a:fontRef idx="minor">
            <a:schemeClr val="lt1"/>
          </a:fontRef>
        </p:style>
        <p:txBody>
          <a:bodyPr>
            <a:normAutofit fontScale="92500"/>
          </a:bodyPr>
          <a:lstStyle/>
          <a:p>
            <a:r>
              <a:rPr lang="en-GB" sz="2000" dirty="0">
                <a:latin typeface="Times New Roman" panose="02020603050405020304" pitchFamily="18" charset="0"/>
                <a:cs typeface="Times New Roman" panose="02020603050405020304" pitchFamily="18" charset="0"/>
              </a:rPr>
              <a:t>E.</a:t>
            </a:r>
          </a:p>
          <a:p>
            <a:pPr>
              <a:buFont typeface="Wingdings" panose="05000000000000000000" pitchFamily="2" charset="2"/>
              <a:buChar char="Ø"/>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It has been noted by Mike, that the petty cash reconciliations have been consistently incorrect over the last financial year at a number of hotels that one manager is responsible for.</a:t>
            </a:r>
          </a:p>
          <a:p>
            <a:pPr>
              <a:buFont typeface="Wingdings" panose="05000000000000000000" pitchFamily="2" charset="2"/>
              <a:buChar char="Ø"/>
            </a:pPr>
            <a:r>
              <a:rPr lang="en-GB" dirty="0">
                <a:latin typeface="Times New Roman" panose="02020603050405020304" pitchFamily="18" charset="0"/>
                <a:cs typeface="Times New Roman" panose="02020603050405020304" pitchFamily="18" charset="0"/>
              </a:rPr>
              <a:t>Recommendation and EY’s support </a:t>
            </a:r>
          </a:p>
          <a:p>
            <a:pPr>
              <a:buFont typeface="Wingdings" panose="05000000000000000000" pitchFamily="2" charset="2"/>
              <a:buChar char="Ø"/>
            </a:pPr>
            <a:r>
              <a:rPr lang="en-GB" dirty="0">
                <a:latin typeface="Times New Roman" panose="02020603050405020304" pitchFamily="18" charset="0"/>
                <a:cs typeface="Times New Roman" panose="02020603050405020304" pitchFamily="18" charset="0"/>
              </a:rPr>
              <a:t>EY has Finance and accounting expert with technical knowledge operating in UK, France ,and Germany .These experts will help Mike and other hotel managers on how to prepare petty cash books and as well as petty cash reconciliation .</a:t>
            </a:r>
          </a:p>
          <a:p>
            <a:pPr>
              <a:buFont typeface="Wingdings" panose="05000000000000000000" pitchFamily="2" charset="2"/>
              <a:buChar char="Ø"/>
            </a:pPr>
            <a:r>
              <a:rPr lang="en-GB" dirty="0">
                <a:latin typeface="Times New Roman" panose="02020603050405020304" pitchFamily="18" charset="0"/>
                <a:cs typeface="Times New Roman" panose="02020603050405020304" pitchFamily="18" charset="0"/>
              </a:rPr>
              <a:t>Mike need to consider the following when preparing petty cash reconciliation :</a:t>
            </a:r>
          </a:p>
          <a:p>
            <a:pPr marL="400050" indent="-400050">
              <a:buFont typeface="+mj-lt"/>
              <a:buAutoNum type="romanUcPeriod"/>
            </a:pPr>
            <a:r>
              <a:rPr lang="en-GB" dirty="0">
                <a:latin typeface="Times New Roman" panose="02020603050405020304" pitchFamily="18" charset="0"/>
                <a:cs typeface="Times New Roman" panose="02020603050405020304" pitchFamily="18" charset="0"/>
              </a:rPr>
              <a:t>  Score the opening balance</a:t>
            </a:r>
          </a:p>
          <a:p>
            <a:pPr marL="514350" indent="-514350">
              <a:buFont typeface="+mj-lt"/>
              <a:buAutoNum type="romanUcPeriod"/>
            </a:pPr>
            <a:r>
              <a:rPr lang="en-GB" dirty="0">
                <a:latin typeface="Times New Roman" panose="02020603050405020304" pitchFamily="18" charset="0"/>
                <a:cs typeface="Times New Roman" panose="02020603050405020304" pitchFamily="18" charset="0"/>
              </a:rPr>
              <a:t>Count the cash you have in the safe, which may include some loose change</a:t>
            </a:r>
          </a:p>
          <a:p>
            <a:pPr marL="514350" indent="-514350">
              <a:buFont typeface="+mj-lt"/>
              <a:buAutoNum type="romanUcPeriod"/>
            </a:pPr>
            <a:r>
              <a:rPr lang="en-GB" dirty="0">
                <a:latin typeface="Times New Roman" panose="02020603050405020304" pitchFamily="18" charset="0"/>
                <a:cs typeface="Times New Roman" panose="02020603050405020304" pitchFamily="18" charset="0"/>
              </a:rPr>
              <a:t>Sum up the total of the receipts</a:t>
            </a:r>
          </a:p>
          <a:p>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5768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6DDDF0-6D58-462C-8117-20CD63822A60}"/>
              </a:ext>
            </a:extLst>
          </p:cNvPr>
          <p:cNvSpPr>
            <a:spLocks noGrp="1"/>
          </p:cNvSpPr>
          <p:nvPr>
            <p:ph idx="1"/>
          </p:nvPr>
        </p:nvSpPr>
        <p:spPr>
          <a:xfrm>
            <a:off x="1295401" y="886265"/>
            <a:ext cx="9601196" cy="4989603"/>
          </a:xfrm>
        </p:spPr>
        <p:style>
          <a:lnRef idx="3">
            <a:schemeClr val="lt1"/>
          </a:lnRef>
          <a:fillRef idx="1">
            <a:schemeClr val="dk1"/>
          </a:fillRef>
          <a:effectRef idx="1">
            <a:schemeClr val="dk1"/>
          </a:effectRef>
          <a:fontRef idx="minor">
            <a:schemeClr val="lt1"/>
          </a:fontRef>
        </p:style>
        <p:txBody>
          <a:bodyPr>
            <a:normAutofit/>
          </a:bodyPr>
          <a:lstStyle/>
          <a:p>
            <a:pPr marL="0" indent="0">
              <a:buNone/>
            </a:pPr>
            <a:r>
              <a:rPr lang="en-GB" sz="3600" dirty="0"/>
              <a:t>IV. Calculate the total of uncashed checks and promissory notes or IOU with receipts</a:t>
            </a:r>
          </a:p>
          <a:p>
            <a:pPr marL="0" indent="0">
              <a:buNone/>
            </a:pPr>
            <a:r>
              <a:rPr lang="en-GB" sz="3600" dirty="0"/>
              <a:t>V. Add the amount of cash from the safe and compare it with the receipt total and the total amount of checks and notes receivable</a:t>
            </a:r>
          </a:p>
          <a:p>
            <a:pPr marL="0" indent="0">
              <a:buNone/>
            </a:pPr>
            <a:r>
              <a:rPr lang="en-GB" sz="3600" dirty="0"/>
              <a:t>VI. Report if there is any discrepancy</a:t>
            </a:r>
          </a:p>
        </p:txBody>
      </p:sp>
    </p:spTree>
    <p:extLst>
      <p:ext uri="{BB962C8B-B14F-4D97-AF65-F5344CB8AC3E}">
        <p14:creationId xmlns:p14="http://schemas.microsoft.com/office/powerpoint/2010/main" val="2371555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CA462F-D61E-4613-BA25-2E55678EF96E}"/>
              </a:ext>
            </a:extLst>
          </p:cNvPr>
          <p:cNvSpPr>
            <a:spLocks noGrp="1"/>
          </p:cNvSpPr>
          <p:nvPr>
            <p:ph idx="1"/>
          </p:nvPr>
        </p:nvSpPr>
        <p:spPr>
          <a:xfrm>
            <a:off x="1295401" y="844062"/>
            <a:ext cx="9601196" cy="5031806"/>
          </a:xfrm>
        </p:spPr>
        <p:style>
          <a:lnRef idx="0">
            <a:schemeClr val="accent4"/>
          </a:lnRef>
          <a:fillRef idx="3">
            <a:schemeClr val="accent4"/>
          </a:fillRef>
          <a:effectRef idx="3">
            <a:schemeClr val="accent4"/>
          </a:effectRef>
          <a:fontRef idx="minor">
            <a:schemeClr val="lt1"/>
          </a:fontRef>
        </p:style>
        <p:txBody>
          <a:bodyPr/>
          <a:lstStyle/>
          <a:p>
            <a:pPr>
              <a:lnSpc>
                <a:spcPct val="107000"/>
              </a:lnSpc>
              <a:spcAft>
                <a:spcPts val="80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F</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Font typeface="Wingdings" panose="05000000000000000000" pitchFamily="2" charset="2"/>
              <a:buChar char="Ø"/>
            </a:pPr>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HMRC have written to Sunshine Inns as they wish to review the last 3 years of corporation tax returns. Mike is unsure as to what they would like to review or what he should prepare for.</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Wingdings" panose="05000000000000000000" pitchFamily="2" charset="2"/>
              <a:buChar char="Ø"/>
            </a:pPr>
            <a:r>
              <a:rPr lang="en-GB" sz="2800" dirty="0"/>
              <a:t>EY has competent tax professionals that will help Mike to prepare and file corporate tax returns .Additionally, EY publishes Corporate tax guide annually that will assist  to prepare as well as file corporate tax returns </a:t>
            </a:r>
          </a:p>
        </p:txBody>
      </p:sp>
    </p:spTree>
    <p:extLst>
      <p:ext uri="{BB962C8B-B14F-4D97-AF65-F5344CB8AC3E}">
        <p14:creationId xmlns:p14="http://schemas.microsoft.com/office/powerpoint/2010/main" val="31836055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5F48B-0180-40B8-91F6-133841823D09}"/>
              </a:ext>
            </a:extLst>
          </p:cNvPr>
          <p:cNvSpPr>
            <a:spLocks noGrp="1"/>
          </p:cNvSpPr>
          <p:nvPr>
            <p:ph type="title"/>
          </p:nvPr>
        </p:nvSpPr>
        <p:spPr/>
        <p:style>
          <a:lnRef idx="2">
            <a:schemeClr val="accent6"/>
          </a:lnRef>
          <a:fillRef idx="1">
            <a:schemeClr val="lt1"/>
          </a:fillRef>
          <a:effectRef idx="0">
            <a:schemeClr val="accent6"/>
          </a:effectRef>
          <a:fontRef idx="minor">
            <a:schemeClr val="dk1"/>
          </a:fontRef>
        </p:style>
        <p:txBody>
          <a:bodyPr/>
          <a:lstStyle/>
          <a:p>
            <a:r>
              <a:rPr lang="en-GB" dirty="0"/>
              <a:t>Other Recent Developments </a:t>
            </a:r>
          </a:p>
        </p:txBody>
      </p:sp>
      <p:sp>
        <p:nvSpPr>
          <p:cNvPr id="3" name="Content Placeholder 2">
            <a:extLst>
              <a:ext uri="{FF2B5EF4-FFF2-40B4-BE49-F238E27FC236}">
                <a16:creationId xmlns:a16="http://schemas.microsoft.com/office/drawing/2014/main" id="{42A391E7-1A29-46C0-AB83-A1A5830F87D1}"/>
              </a:ext>
            </a:extLst>
          </p:cNvPr>
          <p:cNvSpPr>
            <a:spLocks noGrp="1"/>
          </p:cNvSpPr>
          <p:nvPr>
            <p:ph idx="1"/>
          </p:nvPr>
        </p:nvSpPr>
        <p:spPr>
          <a:xfrm>
            <a:off x="1295401" y="2556931"/>
            <a:ext cx="9601196" cy="3689124"/>
          </a:xfrm>
        </p:spPr>
        <p:style>
          <a:lnRef idx="1">
            <a:schemeClr val="accent3"/>
          </a:lnRef>
          <a:fillRef idx="2">
            <a:schemeClr val="accent3"/>
          </a:fillRef>
          <a:effectRef idx="1">
            <a:schemeClr val="accent3"/>
          </a:effectRef>
          <a:fontRef idx="minor">
            <a:schemeClr val="dk1"/>
          </a:fontRef>
        </p:style>
        <p:txBody>
          <a:bodyPr>
            <a:normAutofit/>
          </a:bodyPr>
          <a:lstStyle/>
          <a:p>
            <a:pPr>
              <a:buFont typeface="Wingdings" panose="05000000000000000000" pitchFamily="2" charset="2"/>
              <a:buChar char="q"/>
            </a:pPr>
            <a:r>
              <a:rPr lang="en-GB" dirty="0"/>
              <a:t>The Outbreak of COVID-19 </a:t>
            </a:r>
          </a:p>
          <a:p>
            <a:pPr>
              <a:buFont typeface="Wingdings" panose="05000000000000000000" pitchFamily="2" charset="2"/>
              <a:buChar char="Ø"/>
            </a:pPr>
            <a:r>
              <a:rPr lang="en-GB" dirty="0"/>
              <a:t>The lockdown and restrictions on stores has impacted SI negative due to reduced demand </a:t>
            </a:r>
          </a:p>
          <a:p>
            <a:pPr>
              <a:buFont typeface="Wingdings" panose="05000000000000000000" pitchFamily="2" charset="2"/>
              <a:buChar char="Ø"/>
            </a:pPr>
            <a:r>
              <a:rPr lang="en-GB" dirty="0"/>
              <a:t>Restriction on international flights immensely reduced the number of tourists</a:t>
            </a:r>
          </a:p>
          <a:p>
            <a:pPr>
              <a:buFont typeface="Wingdings" panose="05000000000000000000" pitchFamily="2" charset="2"/>
              <a:buChar char="Ø"/>
            </a:pPr>
            <a:r>
              <a:rPr lang="en-GB" dirty="0"/>
              <a:t>Due to COVID-19 SI operates Drive-thru, Delivery, &amp; Take-away only; subject to local restrictions, dining rooms are operating at restaurant discretion. Limited menus and hours also apply</a:t>
            </a:r>
          </a:p>
          <a:p>
            <a:pPr marL="0" indent="0">
              <a:buNone/>
            </a:pPr>
            <a:endParaRPr lang="en-GB" dirty="0"/>
          </a:p>
        </p:txBody>
      </p:sp>
    </p:spTree>
    <p:extLst>
      <p:ext uri="{BB962C8B-B14F-4D97-AF65-F5344CB8AC3E}">
        <p14:creationId xmlns:p14="http://schemas.microsoft.com/office/powerpoint/2010/main" val="11293296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A0EE24-165D-4A6D-97F7-823858FFA591}"/>
              </a:ext>
            </a:extLst>
          </p:cNvPr>
          <p:cNvSpPr>
            <a:spLocks noGrp="1"/>
          </p:cNvSpPr>
          <p:nvPr>
            <p:ph idx="1"/>
          </p:nvPr>
        </p:nvSpPr>
        <p:spPr>
          <a:xfrm>
            <a:off x="1295401" y="647114"/>
            <a:ext cx="9601196" cy="5228754"/>
          </a:xfrm>
        </p:spPr>
        <p:style>
          <a:lnRef idx="2">
            <a:schemeClr val="accent2">
              <a:shade val="50000"/>
            </a:schemeClr>
          </a:lnRef>
          <a:fillRef idx="1">
            <a:schemeClr val="accent2"/>
          </a:fillRef>
          <a:effectRef idx="0">
            <a:schemeClr val="accent2"/>
          </a:effectRef>
          <a:fontRef idx="minor">
            <a:schemeClr val="lt1"/>
          </a:fontRef>
        </p:style>
        <p:txBody>
          <a:bodyPr/>
          <a:lstStyle/>
          <a:p>
            <a:r>
              <a:rPr lang="en-GB" sz="3200" dirty="0"/>
              <a:t>Recommendation and EY’s Support on COVID-19</a:t>
            </a:r>
          </a:p>
          <a:p>
            <a:pPr>
              <a:buFont typeface="Wingdings" panose="05000000000000000000" pitchFamily="2" charset="2"/>
              <a:buChar char="Ø"/>
            </a:pPr>
            <a:r>
              <a:rPr lang="en-GB" sz="3200" dirty="0"/>
              <a:t>EY will help SI to navigate through the hard economic times due to COVID-19 by creating online portfolio . SI should incorporate various online tools that will enable their clients goods online </a:t>
            </a:r>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144859641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412</TotalTime>
  <Words>1695</Words>
  <Application>Microsoft Office PowerPoint</Application>
  <PresentationFormat>Widescreen</PresentationFormat>
  <Paragraphs>98</Paragraphs>
  <Slides>20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Garamond</vt:lpstr>
      <vt:lpstr>Times New Roman</vt:lpstr>
      <vt:lpstr>Wingdings</vt:lpstr>
      <vt:lpstr>Organic</vt:lpstr>
      <vt:lpstr>SUNNSHINE INNS LIMITED</vt:lpstr>
      <vt:lpstr>Company’s Executive Summery</vt:lpstr>
      <vt:lpstr>Company’s Executive Summary</vt:lpstr>
      <vt:lpstr>SI’s Growth Journey  </vt:lpstr>
      <vt:lpstr>SI’s Growth Journey</vt:lpstr>
      <vt:lpstr>SI’s Core Leadership Overview </vt:lpstr>
      <vt:lpstr>SI’s Core Values </vt:lpstr>
      <vt:lpstr>SI’s Recent Development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Recent Developments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SUNNSHINE INNS LIMITED</dc:title>
  <dc:creator>Windows User</dc:creator>
  <cp:lastModifiedBy>Windows User</cp:lastModifiedBy>
  <cp:revision>36</cp:revision>
  <dcterms:created xsi:type="dcterms:W3CDTF">2020-08-06T07:06:55Z</dcterms:created>
  <dcterms:modified xsi:type="dcterms:W3CDTF">2020-08-06T18:28:57Z</dcterms:modified>
</cp:coreProperties>
</file>